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F71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F8952-9241-447A-AD3A-B1EDB6ABE2BA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43F62-5987-45F8-915E-A7E5ECAD3F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BC2B9-9159-46C5-9BAF-233E21F28C20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5A70D-2796-47F0-9FB1-F196A64BB69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689E7-DB05-45D1-B125-561718BB20D6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F915D-0DAA-461F-968E-BB678E39F6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A76E3-D66D-4001-883A-318C5DB179DB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2959E-B5CE-4511-A0B9-B58A3702ABE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C8CE-D3EE-402A-8754-05EB0D311275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7AC92-CC72-4274-AA8B-F3D39A175BC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887FE-BADF-4EC1-B766-7966467396FF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0A010-2DED-47DF-9B47-9CE23B12FB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88EB3-FD06-4004-ABA6-36D2504BC53A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C97DF-966E-432D-8E99-1724321F67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FF429-5355-47CD-A9D0-22087CE4C22A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01015-1C25-4258-BD2C-B33109A055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ED37D-28BE-4AC0-A295-E3C592E2FA7B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E996B-48D1-4502-9370-F3CB6A5D83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83D73-05D6-44E9-A1B6-BCC49356449B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1EB7A-05AA-489B-BEAA-5F6EB0F9C3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43EC3-2DE6-442B-A252-5C30CC13B2D5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33315-D8FC-4C3A-BBD6-34E5A09CD8C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BFE8EA1-37BB-4B24-89FA-50A7714A984C}" type="datetimeFigureOut">
              <a:rPr lang="es-ES"/>
              <a:pPr>
                <a:defRPr/>
              </a:pPr>
              <a:t>02/06/2009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5043FBB-C91E-4F81-8A43-D6D24C50A1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25" r:id="rId2"/>
    <p:sldLayoutId id="2147483934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5" r:id="rId9"/>
    <p:sldLayoutId id="2147483931" r:id="rId10"/>
    <p:sldLayoutId id="21474839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cfaro@uoc.edu?subject=Carlos%20Faro" TargetMode="External"/><Relationship Id="rId7" Type="http://schemas.openxmlformats.org/officeDocument/2006/relationships/hyperlink" Target="mailto:mpalau44@uoc.edu" TargetMode="External"/><Relationship Id="rId12" Type="http://schemas.openxmlformats.org/officeDocument/2006/relationships/image" Target="../media/image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audio" Target="../media/audio1.wav"/><Relationship Id="rId5" Type="http://schemas.openxmlformats.org/officeDocument/2006/relationships/hyperlink" Target="mailto:hsauras@uoc.edu" TargetMode="External"/><Relationship Id="rId10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openxmlformats.org/officeDocument/2006/relationships/hyperlink" Target="mailto:msolecas@uoc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hyperlink" Target="http://books.google.es/books?id=OUyRHeSLDUIC&amp;pg=PA86&amp;lpg=PA86&amp;dq=investigaci%C3%B3+immersi%C3%B3+ling%C3%BC%C3%ADstica&amp;source=bl&amp;ots=7qNr9HYabb&amp;sig=te0MG6z0OFCyon2CdoZ4tlXbeFI&amp;hl=ca&amp;ei=HCDmSZPjGYOP-AaTuICRCQ&amp;sa=X&amp;oi=book_result&amp;ct=result&amp;resnum=1#PPA84,M1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wmf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0" y="-285750"/>
            <a:ext cx="9144000" cy="7143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pic>
        <p:nvPicPr>
          <p:cNvPr id="16" name="15 Imagen" descr="Espejo_roto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lum contrast="9000"/>
          </a:blip>
          <a:stretch>
            <a:fillRect/>
          </a:stretch>
        </p:blipFill>
        <p:spPr>
          <a:xfrm>
            <a:off x="-14288" y="-285776"/>
            <a:ext cx="9144000" cy="713449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algn="ctr" rotWithShape="0">
              <a:schemeClr val="bg1">
                <a:alpha val="77000"/>
              </a:schemeClr>
            </a:outerShdw>
          </a:effectLst>
        </p:spPr>
      </p:pic>
      <p:pic>
        <p:nvPicPr>
          <p:cNvPr id="5" name="4 Imagen" descr="cfaro.jpg">
            <a:hlinkClick r:id="rId3" tooltip="Carlos Faro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984" y="5214950"/>
            <a:ext cx="914400" cy="1257300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/>
        </p:spPr>
      </p:pic>
      <p:pic>
        <p:nvPicPr>
          <p:cNvPr id="6" name="5 Imagen" descr="hsauras.jpg">
            <a:hlinkClick r:id="rId5" tooltip="Helena Sauras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8840" y="5214950"/>
            <a:ext cx="914400" cy="1257300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7" name="6 Imagen" descr="mpalau44.jpg">
            <a:hlinkClick r:id="rId7" tooltip="Mª Victòria Palau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4116" y="5214950"/>
            <a:ext cx="914400" cy="12573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8" name="7 Imagen" descr="msolecas.jpg">
            <a:hlinkClick r:id="rId9" tooltip="Manel Solé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4942" y="5215850"/>
            <a:ext cx="1005120" cy="1256400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9" name="8 Rectángulo"/>
          <p:cNvSpPr/>
          <p:nvPr/>
        </p:nvSpPr>
        <p:spPr>
          <a:xfrm>
            <a:off x="1357290" y="4518076"/>
            <a:ext cx="571504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GRUP: MIRALL TRENCAT</a:t>
            </a:r>
          </a:p>
        </p:txBody>
      </p:sp>
      <p:sp>
        <p:nvSpPr>
          <p:cNvPr id="11" name="10 Título"/>
          <p:cNvSpPr>
            <a:spLocks noGrp="1"/>
          </p:cNvSpPr>
          <p:nvPr>
            <p:ph type="ctrTitle"/>
          </p:nvPr>
        </p:nvSpPr>
        <p:spPr>
          <a:xfrm>
            <a:off x="1214414" y="-71462"/>
            <a:ext cx="6629392" cy="107157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5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IMMERSIÓ LINGÜÍSTICA</a:t>
            </a:r>
          </a:p>
        </p:txBody>
      </p:sp>
      <p:pic>
        <p:nvPicPr>
          <p:cNvPr id="5130" name="Picture 10" descr="C:\Program Files\Microsoft Office\MEDIA\CAGCAT10\j0293240.wmf">
            <a:hlinkClick r:id="" action="ppaction://hlinkshowjump?jump=nextslide">
              <a:snd r:embed="rId11" name="click.wav"/>
            </a:hlinkClick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med" advClick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42 Conector recto de flecha"/>
          <p:cNvCxnSpPr>
            <a:stCxn id="5" idx="1"/>
            <a:endCxn id="6" idx="2"/>
          </p:cNvCxnSpPr>
          <p:nvPr/>
        </p:nvCxnSpPr>
        <p:spPr>
          <a:xfrm rot="10800000" flipV="1">
            <a:off x="963613" y="1463675"/>
            <a:ext cx="2251075" cy="322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>
            <a:stCxn id="10" idx="2"/>
            <a:endCxn id="7" idx="3"/>
          </p:cNvCxnSpPr>
          <p:nvPr/>
        </p:nvCxnSpPr>
        <p:spPr>
          <a:xfrm rot="5400000">
            <a:off x="6430169" y="1570832"/>
            <a:ext cx="749300" cy="2894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Proceso alternativo"/>
          <p:cNvSpPr/>
          <p:nvPr/>
        </p:nvSpPr>
        <p:spPr>
          <a:xfrm>
            <a:off x="3214688" y="1214438"/>
            <a:ext cx="2428875" cy="500062"/>
          </a:xfrm>
          <a:prstGeom prst="flowChartAlternateProcess">
            <a:avLst/>
          </a:prstGeom>
          <a:solidFill>
            <a:srgbClr val="CF71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chemeClr val="tx1"/>
                </a:solidFill>
              </a:rPr>
              <a:t>AULA D’ACOLLIDA</a:t>
            </a:r>
          </a:p>
        </p:txBody>
      </p:sp>
      <p:sp>
        <p:nvSpPr>
          <p:cNvPr id="6" name="5 Proceso alternativo"/>
          <p:cNvSpPr/>
          <p:nvPr/>
        </p:nvSpPr>
        <p:spPr>
          <a:xfrm>
            <a:off x="142875" y="1428750"/>
            <a:ext cx="1643063" cy="357188"/>
          </a:xfrm>
          <a:prstGeom prst="flowChartAlternateProcess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IMMIGRACIÓ</a:t>
            </a:r>
          </a:p>
        </p:txBody>
      </p:sp>
      <p:sp>
        <p:nvSpPr>
          <p:cNvPr id="7" name="6 Proceso alternativo"/>
          <p:cNvSpPr/>
          <p:nvPr/>
        </p:nvSpPr>
        <p:spPr>
          <a:xfrm>
            <a:off x="3643313" y="3143250"/>
            <a:ext cx="1714500" cy="500063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APRENENTATGE</a:t>
            </a:r>
          </a:p>
        </p:txBody>
      </p:sp>
      <p:sp>
        <p:nvSpPr>
          <p:cNvPr id="8" name="7 Proceso alternativo"/>
          <p:cNvSpPr/>
          <p:nvPr/>
        </p:nvSpPr>
        <p:spPr>
          <a:xfrm>
            <a:off x="142875" y="3143250"/>
            <a:ext cx="1928813" cy="50006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LINGÜÍSITIQUES I COMUNICATIVES</a:t>
            </a:r>
          </a:p>
        </p:txBody>
      </p:sp>
      <p:sp>
        <p:nvSpPr>
          <p:cNvPr id="10" name="9 Proceso alternativo"/>
          <p:cNvSpPr/>
          <p:nvPr/>
        </p:nvSpPr>
        <p:spPr>
          <a:xfrm>
            <a:off x="7500938" y="2143125"/>
            <a:ext cx="1500187" cy="500063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ESTRATÈGIES</a:t>
            </a:r>
          </a:p>
        </p:txBody>
      </p:sp>
      <p:sp>
        <p:nvSpPr>
          <p:cNvPr id="11" name="10 Proceso alternativo"/>
          <p:cNvSpPr/>
          <p:nvPr/>
        </p:nvSpPr>
        <p:spPr>
          <a:xfrm>
            <a:off x="285750" y="4929188"/>
            <a:ext cx="1714500" cy="500062"/>
          </a:xfrm>
          <a:prstGeom prst="flowChartAlternateProcess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NORMALITZACIÓ LINGÜÍSTICA</a:t>
            </a:r>
          </a:p>
        </p:txBody>
      </p:sp>
      <p:sp>
        <p:nvSpPr>
          <p:cNvPr id="12" name="11 Proceso alternativo"/>
          <p:cNvSpPr/>
          <p:nvPr/>
        </p:nvSpPr>
        <p:spPr>
          <a:xfrm>
            <a:off x="3571875" y="4857750"/>
            <a:ext cx="2143125" cy="64293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LLENGUA VEHICULAR: CATALÀ</a:t>
            </a:r>
          </a:p>
        </p:txBody>
      </p:sp>
      <p:sp>
        <p:nvSpPr>
          <p:cNvPr id="14" name="13 Proceso alternativo"/>
          <p:cNvSpPr/>
          <p:nvPr/>
        </p:nvSpPr>
        <p:spPr>
          <a:xfrm>
            <a:off x="5214938" y="6286500"/>
            <a:ext cx="1714500" cy="500063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SOCIALITZACIÓ</a:t>
            </a:r>
          </a:p>
        </p:txBody>
      </p:sp>
      <p:sp>
        <p:nvSpPr>
          <p:cNvPr id="6156" name="14 CuadroTexto"/>
          <p:cNvSpPr txBox="1">
            <a:spLocks noChangeArrowheads="1"/>
          </p:cNvSpPr>
          <p:nvPr/>
        </p:nvSpPr>
        <p:spPr bwMode="auto">
          <a:xfrm>
            <a:off x="1643063" y="1795463"/>
            <a:ext cx="13335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dirty="0" err="1"/>
              <a:t>Llengua</a:t>
            </a:r>
            <a:r>
              <a:rPr lang="es-ES" sz="1200"/>
              <a:t> materna</a:t>
            </a:r>
          </a:p>
        </p:txBody>
      </p:sp>
      <p:sp>
        <p:nvSpPr>
          <p:cNvPr id="6157" name="16 CuadroTexto"/>
          <p:cNvSpPr txBox="1">
            <a:spLocks noChangeArrowheads="1"/>
          </p:cNvSpPr>
          <p:nvPr/>
        </p:nvSpPr>
        <p:spPr bwMode="auto">
          <a:xfrm>
            <a:off x="5881688" y="1785938"/>
            <a:ext cx="833437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/>
              <a:t>Recursos</a:t>
            </a:r>
          </a:p>
        </p:txBody>
      </p:sp>
      <p:sp>
        <p:nvSpPr>
          <p:cNvPr id="6158" name="19 CuadroTexto"/>
          <p:cNvSpPr txBox="1">
            <a:spLocks noChangeArrowheads="1"/>
          </p:cNvSpPr>
          <p:nvPr/>
        </p:nvSpPr>
        <p:spPr bwMode="auto">
          <a:xfrm>
            <a:off x="5937250" y="2857500"/>
            <a:ext cx="849313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Interacció</a:t>
            </a:r>
          </a:p>
        </p:txBody>
      </p:sp>
      <p:sp>
        <p:nvSpPr>
          <p:cNvPr id="6159" name="20 CuadroTexto"/>
          <p:cNvSpPr txBox="1">
            <a:spLocks noChangeArrowheads="1"/>
          </p:cNvSpPr>
          <p:nvPr/>
        </p:nvSpPr>
        <p:spPr bwMode="auto">
          <a:xfrm>
            <a:off x="3714744" y="4010025"/>
            <a:ext cx="881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Adquisició</a:t>
            </a:r>
          </a:p>
        </p:txBody>
      </p:sp>
      <p:sp>
        <p:nvSpPr>
          <p:cNvPr id="6160" name="21 CuadroTexto"/>
          <p:cNvSpPr txBox="1">
            <a:spLocks noChangeArrowheads="1"/>
          </p:cNvSpPr>
          <p:nvPr/>
        </p:nvSpPr>
        <p:spPr bwMode="auto">
          <a:xfrm>
            <a:off x="2214563" y="3438525"/>
            <a:ext cx="11636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Competències</a:t>
            </a:r>
          </a:p>
        </p:txBody>
      </p:sp>
      <p:sp>
        <p:nvSpPr>
          <p:cNvPr id="6161" name="22 CuadroTexto"/>
          <p:cNvSpPr txBox="1">
            <a:spLocks noChangeArrowheads="1"/>
          </p:cNvSpPr>
          <p:nvPr/>
        </p:nvSpPr>
        <p:spPr bwMode="auto">
          <a:xfrm>
            <a:off x="2143125" y="4714875"/>
            <a:ext cx="1163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Llei de política</a:t>
            </a:r>
          </a:p>
          <a:p>
            <a:r>
              <a:rPr lang="es-ES" sz="1200"/>
              <a:t>lingüística</a:t>
            </a:r>
          </a:p>
        </p:txBody>
      </p:sp>
      <p:sp>
        <p:nvSpPr>
          <p:cNvPr id="6162" name="23 CuadroTexto"/>
          <p:cNvSpPr txBox="1">
            <a:spLocks noChangeArrowheads="1"/>
          </p:cNvSpPr>
          <p:nvPr/>
        </p:nvSpPr>
        <p:spPr bwMode="auto">
          <a:xfrm>
            <a:off x="4000500" y="5653088"/>
            <a:ext cx="11128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Normalització</a:t>
            </a:r>
          </a:p>
          <a:p>
            <a:r>
              <a:rPr lang="es-ES" sz="1200"/>
              <a:t>lingüistica</a:t>
            </a:r>
          </a:p>
        </p:txBody>
      </p:sp>
      <p:sp>
        <p:nvSpPr>
          <p:cNvPr id="6163" name="24 CuadroTexto"/>
          <p:cNvSpPr txBox="1">
            <a:spLocks noChangeArrowheads="1"/>
          </p:cNvSpPr>
          <p:nvPr/>
        </p:nvSpPr>
        <p:spPr bwMode="auto">
          <a:xfrm>
            <a:off x="6072188" y="4938713"/>
            <a:ext cx="857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Integració</a:t>
            </a:r>
          </a:p>
        </p:txBody>
      </p:sp>
      <p:sp>
        <p:nvSpPr>
          <p:cNvPr id="6164" name="25 CuadroTexto"/>
          <p:cNvSpPr txBox="1">
            <a:spLocks noChangeArrowheads="1"/>
          </p:cNvSpPr>
          <p:nvPr/>
        </p:nvSpPr>
        <p:spPr bwMode="auto">
          <a:xfrm>
            <a:off x="7572375" y="5938838"/>
            <a:ext cx="1069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Comunicació</a:t>
            </a:r>
          </a:p>
        </p:txBody>
      </p:sp>
      <p:cxnSp>
        <p:nvCxnSpPr>
          <p:cNvPr id="33" name="32 Conector recto de flecha"/>
          <p:cNvCxnSpPr>
            <a:stCxn id="5" idx="2"/>
            <a:endCxn id="10" idx="1"/>
          </p:cNvCxnSpPr>
          <p:nvPr/>
        </p:nvCxnSpPr>
        <p:spPr>
          <a:xfrm rot="16200000" flipH="1">
            <a:off x="5626100" y="517525"/>
            <a:ext cx="677863" cy="3071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6" name="28 CuadroTexto"/>
          <p:cNvSpPr txBox="1">
            <a:spLocks noChangeArrowheads="1"/>
          </p:cNvSpPr>
          <p:nvPr/>
        </p:nvSpPr>
        <p:spPr bwMode="auto">
          <a:xfrm>
            <a:off x="550863" y="4152900"/>
            <a:ext cx="11636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Competències</a:t>
            </a:r>
          </a:p>
        </p:txBody>
      </p:sp>
      <p:sp>
        <p:nvSpPr>
          <p:cNvPr id="13" name="12 Proceso alternativo"/>
          <p:cNvSpPr/>
          <p:nvPr/>
        </p:nvSpPr>
        <p:spPr>
          <a:xfrm>
            <a:off x="7572375" y="4929188"/>
            <a:ext cx="1428750" cy="50006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>
                <a:solidFill>
                  <a:schemeClr val="tx1"/>
                </a:solidFill>
              </a:rPr>
              <a:t>NOUVINGUT</a:t>
            </a:r>
          </a:p>
        </p:txBody>
      </p:sp>
      <p:cxnSp>
        <p:nvCxnSpPr>
          <p:cNvPr id="32" name="31 Conector recto de flecha"/>
          <p:cNvCxnSpPr>
            <a:stCxn id="7" idx="1"/>
            <a:endCxn id="8" idx="3"/>
          </p:cNvCxnSpPr>
          <p:nvPr/>
        </p:nvCxnSpPr>
        <p:spPr>
          <a:xfrm rot="10800000">
            <a:off x="2071688" y="3392488"/>
            <a:ext cx="1571625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>
            <a:stCxn id="12" idx="1"/>
            <a:endCxn id="11" idx="3"/>
          </p:cNvCxnSpPr>
          <p:nvPr/>
        </p:nvCxnSpPr>
        <p:spPr>
          <a:xfrm rot="10800000">
            <a:off x="2000250" y="5180013"/>
            <a:ext cx="15716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>
            <a:stCxn id="12" idx="3"/>
            <a:endCxn id="13" idx="1"/>
          </p:cNvCxnSpPr>
          <p:nvPr/>
        </p:nvCxnSpPr>
        <p:spPr>
          <a:xfrm>
            <a:off x="5715000" y="5180013"/>
            <a:ext cx="18573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>
            <a:stCxn id="14" idx="3"/>
            <a:endCxn id="13" idx="2"/>
          </p:cNvCxnSpPr>
          <p:nvPr/>
        </p:nvCxnSpPr>
        <p:spPr>
          <a:xfrm flipV="1">
            <a:off x="6929438" y="5429250"/>
            <a:ext cx="1357312" cy="11080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>
            <a:stCxn id="7" idx="2"/>
            <a:endCxn id="12" idx="0"/>
          </p:cNvCxnSpPr>
          <p:nvPr/>
        </p:nvCxnSpPr>
        <p:spPr>
          <a:xfrm rot="16200000" flipH="1">
            <a:off x="3964782" y="4179094"/>
            <a:ext cx="121443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>
            <a:stCxn id="12" idx="2"/>
            <a:endCxn id="6162" idx="0"/>
          </p:cNvCxnSpPr>
          <p:nvPr/>
        </p:nvCxnSpPr>
        <p:spPr>
          <a:xfrm rot="5400000">
            <a:off x="4523582" y="5533231"/>
            <a:ext cx="152400" cy="87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>
            <a:stCxn id="6162" idx="2"/>
            <a:endCxn id="14" idx="1"/>
          </p:cNvCxnSpPr>
          <p:nvPr/>
        </p:nvCxnSpPr>
        <p:spPr>
          <a:xfrm rot="16200000" flipH="1">
            <a:off x="4673601" y="5995987"/>
            <a:ext cx="423862" cy="658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"/>
          <p:cNvCxnSpPr>
            <a:stCxn id="8" idx="2"/>
            <a:endCxn id="6166" idx="0"/>
          </p:cNvCxnSpPr>
          <p:nvPr/>
        </p:nvCxnSpPr>
        <p:spPr>
          <a:xfrm rot="16200000" flipH="1">
            <a:off x="864394" y="3885407"/>
            <a:ext cx="509587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>
            <a:stCxn id="6166" idx="2"/>
            <a:endCxn id="11" idx="0"/>
          </p:cNvCxnSpPr>
          <p:nvPr/>
        </p:nvCxnSpPr>
        <p:spPr>
          <a:xfrm rot="16200000" flipH="1">
            <a:off x="887412" y="4673601"/>
            <a:ext cx="500063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7" name="18 CuadroTexto"/>
          <p:cNvSpPr txBox="1">
            <a:spLocks noChangeArrowheads="1"/>
          </p:cNvSpPr>
          <p:nvPr/>
        </p:nvSpPr>
        <p:spPr bwMode="auto">
          <a:xfrm>
            <a:off x="4043363" y="2143125"/>
            <a:ext cx="8143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/>
              <a:t>Educació</a:t>
            </a:r>
          </a:p>
        </p:txBody>
      </p:sp>
      <p:cxnSp>
        <p:nvCxnSpPr>
          <p:cNvPr id="55" name="54 Conector recto"/>
          <p:cNvCxnSpPr>
            <a:stCxn id="5" idx="2"/>
            <a:endCxn id="6177" idx="0"/>
          </p:cNvCxnSpPr>
          <p:nvPr/>
        </p:nvCxnSpPr>
        <p:spPr>
          <a:xfrm rot="16200000" flipH="1">
            <a:off x="4225131" y="1918494"/>
            <a:ext cx="428625" cy="20638"/>
          </a:xfrm>
          <a:prstGeom prst="line">
            <a:avLst/>
          </a:prstGeom>
          <a:ln w="190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>
            <a:stCxn id="6177" idx="2"/>
            <a:endCxn id="7" idx="0"/>
          </p:cNvCxnSpPr>
          <p:nvPr/>
        </p:nvCxnSpPr>
        <p:spPr>
          <a:xfrm rot="16200000" flipH="1">
            <a:off x="4113213" y="2755900"/>
            <a:ext cx="723900" cy="50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Rectángulo"/>
          <p:cNvSpPr/>
          <p:nvPr/>
        </p:nvSpPr>
        <p:spPr>
          <a:xfrm>
            <a:off x="916071" y="-24"/>
            <a:ext cx="70849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IMMERSIÓ LINGÜÍSTICA</a:t>
            </a:r>
            <a:endParaRPr lang="es-E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61" name="60 Conector recto"/>
          <p:cNvCxnSpPr>
            <a:stCxn id="59" idx="2"/>
            <a:endCxn id="5" idx="0"/>
          </p:cNvCxnSpPr>
          <p:nvPr/>
        </p:nvCxnSpPr>
        <p:spPr>
          <a:xfrm rot="5400000">
            <a:off x="4298950" y="1054100"/>
            <a:ext cx="290513" cy="30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10" descr="C:\Program Files\Microsoft Office\MEDIA\CAGCAT10\j0293240.wmf">
            <a:hlinkClick r:id="" action="ppaction://hlinkshowjump?jump=nextslide">
              <a:snd r:embed="rId2" name="click.wav"/>
            </a:hlinkClick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ca-ES" smtClean="0"/>
              <a:t>Origen dels programes</a:t>
            </a:r>
          </a:p>
        </p:txBody>
      </p:sp>
      <p:sp>
        <p:nvSpPr>
          <p:cNvPr id="7171" name="3 Marcador de texto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hangingPunct="1"/>
            <a:r>
              <a:rPr lang="ca-ES" smtClean="0"/>
              <a:t>Una decisió democràtica</a:t>
            </a:r>
          </a:p>
        </p:txBody>
      </p:sp>
      <p:sp>
        <p:nvSpPr>
          <p:cNvPr id="7172" name="5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r>
              <a:rPr lang="ca-ES" smtClean="0"/>
              <a:t>Aplicació del programa</a:t>
            </a:r>
          </a:p>
        </p:txBody>
      </p:sp>
      <p:sp>
        <p:nvSpPr>
          <p:cNvPr id="7173" name="6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2200275"/>
          </a:xfrm>
        </p:spPr>
        <p:txBody>
          <a:bodyPr/>
          <a:lstStyle/>
          <a:p>
            <a:pPr eaLnBrk="1" hangingPunct="1"/>
            <a:r>
              <a:rPr lang="ca-ES" smtClean="0"/>
              <a:t>L'aplicació del PIL va ser una de les claus per avançar en el camí de la normalització lingüística i de la modernització de l’escola catalana.</a:t>
            </a:r>
            <a:endParaRPr lang="es-ES" smtClean="0"/>
          </a:p>
        </p:txBody>
      </p:sp>
      <p:sp>
        <p:nvSpPr>
          <p:cNvPr id="7174" name="8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6513"/>
          </a:xfrm>
        </p:spPr>
        <p:txBody>
          <a:bodyPr/>
          <a:lstStyle/>
          <a:p>
            <a:pPr eaLnBrk="1" hangingPunct="1"/>
            <a:r>
              <a:rPr lang="ca-ES" smtClean="0"/>
              <a:t>L’Estatut d’Autonomia de Catalunya de 1979 va establir l’oficialitat del català</a:t>
            </a:r>
          </a:p>
          <a:p>
            <a:pPr eaLnBrk="1" hangingPunct="1"/>
            <a:r>
              <a:rPr lang="ca-ES" smtClean="0"/>
              <a:t>La Llei de normalització va declarar el català llengua pròpia de l’ensenyament a tots els nivells educatius.</a:t>
            </a:r>
          </a:p>
          <a:p>
            <a:pPr eaLnBrk="1" hangingPunct="1"/>
            <a:r>
              <a:rPr lang="ca-ES" smtClean="0"/>
              <a:t>En la dècada dels 80 s’inicia el procés de catalanització del sistema educatiu.</a:t>
            </a:r>
          </a:p>
          <a:p>
            <a:pPr eaLnBrk="1" hangingPunct="1">
              <a:buFont typeface="Wingdings 2" pitchFamily="18" charset="2"/>
              <a:buNone/>
            </a:pPr>
            <a:endParaRPr lang="es-ES" smtClean="0"/>
          </a:p>
        </p:txBody>
      </p:sp>
      <p:pic>
        <p:nvPicPr>
          <p:cNvPr id="7175" name="Picture 2" descr="C:\Users\Helena\Pictures\Galería multimedia de Microsoft\j0426054.wm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500570"/>
            <a:ext cx="18415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C:\Program Files\Microsoft Office\MEDIA\CAGCAT10\j0293240.wmf">
            <a:hlinkClick r:id="" action="ppaction://hlinkshowjump?jump=nextslide">
              <a:snd r:embed="rId4" name="click.wav"/>
            </a:hlinkClick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3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ca-ES" smtClean="0"/>
              <a:t>Aules d’acollida</a:t>
            </a:r>
          </a:p>
        </p:txBody>
      </p:sp>
      <p:sp>
        <p:nvSpPr>
          <p:cNvPr id="819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r>
              <a:rPr lang="ca-ES" smtClean="0"/>
              <a:t>Alumnes atesos i objectius</a:t>
            </a:r>
          </a:p>
        </p:txBody>
      </p:sp>
      <p:sp>
        <p:nvSpPr>
          <p:cNvPr id="8196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r>
              <a:rPr lang="ca-ES" smtClean="0"/>
              <a:t>Avaluació, agrupament i horaris</a:t>
            </a:r>
          </a:p>
        </p:txBody>
      </p:sp>
      <p:sp>
        <p:nvSpPr>
          <p:cNvPr id="8197" name="5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6513"/>
          </a:xfrm>
        </p:spPr>
        <p:txBody>
          <a:bodyPr/>
          <a:lstStyle/>
          <a:p>
            <a:r>
              <a:rPr lang="ca-ES" smtClean="0"/>
              <a:t>S’hi atenen els alumnes nouvinguts a partir de Cicle Mitjà -3r. i 4rt. de Primària.</a:t>
            </a:r>
          </a:p>
          <a:p>
            <a:r>
              <a:rPr lang="ca-ES" smtClean="0"/>
              <a:t>Hi ha un mestre d’acollida per cada 8 alumnes.</a:t>
            </a:r>
          </a:p>
          <a:p>
            <a:r>
              <a:rPr lang="ca-ES" smtClean="0"/>
              <a:t>Els objectius són la vessant acadèmica i la vessant emocional i d’integració.</a:t>
            </a:r>
          </a:p>
        </p:txBody>
      </p:sp>
      <p:sp>
        <p:nvSpPr>
          <p:cNvPr id="8198" name="7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6513"/>
          </a:xfrm>
        </p:spPr>
        <p:txBody>
          <a:bodyPr/>
          <a:lstStyle/>
          <a:p>
            <a:r>
              <a:rPr lang="ca-ES" smtClean="0"/>
              <a:t>Es fan proves de nivell de competència a les àrees instrumentals.</a:t>
            </a:r>
          </a:p>
          <a:p>
            <a:r>
              <a:rPr lang="ca-ES" smtClean="0"/>
              <a:t>El context lingüístic determinarà el ritme d’aprenentatge del català.</a:t>
            </a:r>
          </a:p>
          <a:p>
            <a:r>
              <a:rPr lang="ca-ES" smtClean="0"/>
              <a:t>Poden assistir a l’aula fins a la meitat fins a la meitat de l’horari lectiu.</a:t>
            </a:r>
          </a:p>
        </p:txBody>
      </p:sp>
      <p:pic>
        <p:nvPicPr>
          <p:cNvPr id="7" name="Picture 10" descr="C:\Program Files\Microsoft Office\MEDIA\CAGCAT10\j0293240.wmf">
            <a:hlinkClick r:id="" action="ppaction://hlinkshowjump?jump=nextslide">
              <a:snd r:embed="rId2" name="click.wav"/>
            </a:hlinkClick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es-ES" smtClean="0"/>
              <a:t>	</a:t>
            </a:r>
            <a:r>
              <a:rPr lang="ca-ES" smtClean="0"/>
              <a:t>Immersió lingüística en:</a:t>
            </a:r>
          </a:p>
        </p:txBody>
      </p:sp>
      <p:sp>
        <p:nvSpPr>
          <p:cNvPr id="9219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r>
              <a:rPr lang="ca-ES" smtClean="0"/>
              <a:t>Infants i joves</a:t>
            </a:r>
          </a:p>
        </p:txBody>
      </p:sp>
      <p:sp>
        <p:nvSpPr>
          <p:cNvPr id="9220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r>
              <a:rPr lang="ca-ES" smtClean="0"/>
              <a:t>Adults</a:t>
            </a:r>
          </a:p>
        </p:txBody>
      </p:sp>
      <p:sp>
        <p:nvSpPr>
          <p:cNvPr id="9221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6513"/>
          </a:xfrm>
        </p:spPr>
        <p:txBody>
          <a:bodyPr/>
          <a:lstStyle/>
          <a:p>
            <a:r>
              <a:rPr lang="ca-ES" smtClean="0"/>
              <a:t>Entren en un mecanisme que ja havia previst les seves necessitats.</a:t>
            </a:r>
          </a:p>
          <a:p>
            <a:r>
              <a:rPr lang="ca-ES" u="sng" smtClean="0">
                <a:solidFill>
                  <a:srgbClr val="FF0000"/>
                </a:solidFill>
              </a:rPr>
              <a:t>L’edat</a:t>
            </a:r>
            <a:r>
              <a:rPr lang="ca-ES" smtClean="0"/>
              <a:t> facilita l’aprenentatge de la llengua per la plasticitat del cervell que es perd amb el temps.</a:t>
            </a:r>
          </a:p>
        </p:txBody>
      </p:sp>
      <p:sp>
        <p:nvSpPr>
          <p:cNvPr id="9222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6513"/>
          </a:xfrm>
        </p:spPr>
        <p:txBody>
          <a:bodyPr/>
          <a:lstStyle/>
          <a:p>
            <a:r>
              <a:rPr lang="ca-ES" dirty="0" smtClean="0"/>
              <a:t>La voluntat d’aprendre la llengua catalana ha de sorgir d’ells mateixos.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L’educació</a:t>
            </a:r>
            <a:r>
              <a:rPr lang="ca-ES" dirty="0" smtClean="0"/>
              <a:t> és fonamental. S’ha de garantir </a:t>
            </a:r>
            <a:r>
              <a:rPr lang="ca-ES" dirty="0" smtClean="0">
                <a:solidFill>
                  <a:schemeClr val="accent4"/>
                </a:solidFill>
              </a:rPr>
              <a:t>l’accés a la formació</a:t>
            </a:r>
            <a:r>
              <a:rPr lang="ca-ES" dirty="0" smtClean="0"/>
              <a:t> a les persones nouvingudes i s’ha de fomentar aquells </a:t>
            </a:r>
            <a:r>
              <a:rPr lang="ca-ES" dirty="0" smtClean="0">
                <a:solidFill>
                  <a:schemeClr val="accent4"/>
                </a:solidFill>
              </a:rPr>
              <a:t>hàbits</a:t>
            </a:r>
            <a:r>
              <a:rPr lang="ca-ES" dirty="0" smtClean="0"/>
              <a:t> </a:t>
            </a:r>
            <a:r>
              <a:rPr lang="ca-ES" dirty="0" smtClean="0">
                <a:solidFill>
                  <a:schemeClr val="accent4"/>
                </a:solidFill>
              </a:rPr>
              <a:t>socials i culturals </a:t>
            </a:r>
            <a:r>
              <a:rPr lang="ca-ES" dirty="0" smtClean="0"/>
              <a:t>que els hi predisposi.</a:t>
            </a:r>
          </a:p>
        </p:txBody>
      </p:sp>
      <p:pic>
        <p:nvPicPr>
          <p:cNvPr id="7" name="Picture 10" descr="C:\Program Files\Microsoft Office\MEDIA\CAGCAT10\j0293240.wmf">
            <a:hlinkClick r:id="" action="ppaction://hlinkshowjump?jump=nextslide">
              <a:snd r:embed="rId2" name="click.wav"/>
            </a:hlinkClick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z="4800" dirty="0" smtClean="0"/>
              <a:t>Fluxos migratoris a Catalunya</a:t>
            </a:r>
            <a:endParaRPr lang="ca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Hi ha un augment de la població estrangera.</a:t>
            </a:r>
          </a:p>
          <a:p>
            <a:r>
              <a:rPr lang="ca-ES" dirty="0" smtClean="0"/>
              <a:t>L’origen geogràfic és sud-americà, africà, marroquí i de països de l’est.</a:t>
            </a:r>
          </a:p>
          <a:p>
            <a:r>
              <a:rPr lang="ca-ES" dirty="0" smtClean="0"/>
              <a:t>És una immigració potencialment masculina.</a:t>
            </a:r>
          </a:p>
          <a:p>
            <a:r>
              <a:rPr lang="ca-ES" dirty="0" smtClean="0"/>
              <a:t>La franja mitjana d’edat és de 30-34, amb predomini, en general, d’edats compreses entre els 20 i els 40 anys.</a:t>
            </a:r>
            <a:endParaRPr lang="ca-ES" dirty="0"/>
          </a:p>
        </p:txBody>
      </p:sp>
      <p:pic>
        <p:nvPicPr>
          <p:cNvPr id="4" name="Picture 10" descr="C:\Program Files\Microsoft Office\MEDIA\CAGCAT10\j0293240.wmf">
            <a:hlinkClick r:id="" action="ppaction://hlinkshowjump?jump=nextslide">
              <a:snd r:embed="rId2" name="click.wav"/>
            </a:hlinkClick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Aspectes més destacats en la immersió en adults: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El paper de les </a:t>
            </a:r>
            <a:r>
              <a:rPr lang="ca-ES" u="sng" dirty="0" smtClean="0">
                <a:solidFill>
                  <a:srgbClr val="FF0000"/>
                </a:solidFill>
              </a:rPr>
              <a:t>Institucions</a:t>
            </a:r>
            <a:r>
              <a:rPr lang="ca-ES" dirty="0" smtClean="0"/>
              <a:t> vinculades al processos d’immersió lingüística.</a:t>
            </a:r>
          </a:p>
          <a:p>
            <a:r>
              <a:rPr lang="ca-ES" dirty="0" smtClean="0"/>
              <a:t>La dinamització de </a:t>
            </a:r>
            <a:r>
              <a:rPr lang="ca-ES" u="sng" dirty="0" smtClean="0">
                <a:solidFill>
                  <a:srgbClr val="FF0000"/>
                </a:solidFill>
              </a:rPr>
              <a:t>projectes associats </a:t>
            </a:r>
            <a:r>
              <a:rPr lang="ca-ES" dirty="0" smtClean="0"/>
              <a:t>a la integració i l’acolliment.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El marc legal lingüístic</a:t>
            </a:r>
            <a:r>
              <a:rPr lang="ca-ES" dirty="0" smtClean="0"/>
              <a:t>: informe de política lingüística i l’Estatut d’Autonomia.</a:t>
            </a:r>
          </a:p>
          <a:p>
            <a:r>
              <a:rPr lang="ca-ES" dirty="0" smtClean="0"/>
              <a:t>La immersió a través d’</a:t>
            </a:r>
            <a:r>
              <a:rPr lang="ca-ES" u="sng" dirty="0" smtClean="0">
                <a:solidFill>
                  <a:srgbClr val="FF0000"/>
                </a:solidFill>
              </a:rPr>
              <a:t>ens no oficials</a:t>
            </a:r>
            <a:r>
              <a:rPr lang="ca-ES" dirty="0" smtClean="0"/>
              <a:t>: privades o associacions independents sense ànim de lucre.</a:t>
            </a:r>
            <a:endParaRPr lang="ca-ES" dirty="0"/>
          </a:p>
        </p:txBody>
      </p:sp>
      <p:pic>
        <p:nvPicPr>
          <p:cNvPr id="4" name="Picture 10" descr="C:\Program Files\Microsoft Office\MEDIA\CAGCAT10\j0293240.wmf">
            <a:hlinkClick r:id="" action="ppaction://hlinkshowjump?jump=nextslide">
              <a:snd r:embed="rId2" name="click.wav"/>
            </a:hlinkClick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6072206"/>
            <a:ext cx="911249" cy="6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Actituds que:</a:t>
            </a:r>
            <a:endParaRPr lang="ca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114800" cy="659352"/>
          </a:xfrm>
        </p:spPr>
        <p:txBody>
          <a:bodyPr/>
          <a:lstStyle/>
          <a:p>
            <a:r>
              <a:rPr lang="ca-ES" dirty="0" smtClean="0"/>
              <a:t>L’afavoreixen: </a:t>
            </a:r>
            <a:endParaRPr lang="ca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a-ES" dirty="0" smtClean="0"/>
              <a:t>La dificulten:</a:t>
            </a:r>
            <a:endParaRPr lang="ca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ca-ES" u="sng" dirty="0" smtClean="0">
                <a:solidFill>
                  <a:srgbClr val="FF0000"/>
                </a:solidFill>
              </a:rPr>
              <a:t>La predisposició.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L’adscripció</a:t>
            </a:r>
            <a:r>
              <a:rPr lang="ca-ES" dirty="0" smtClean="0"/>
              <a:t> de l’immigrant a les possibilitats que se li ofereixen.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La presa de consciència: </a:t>
            </a:r>
            <a:r>
              <a:rPr lang="ca-ES" dirty="0" smtClean="0"/>
              <a:t>reconèixer la llengua catalana, aprendre-la i utilitzar-la.</a:t>
            </a:r>
            <a:endParaRPr lang="ca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213255" cy="3845720"/>
          </a:xfrm>
        </p:spPr>
        <p:txBody>
          <a:bodyPr/>
          <a:lstStyle/>
          <a:p>
            <a:r>
              <a:rPr lang="ca-ES" u="sng" dirty="0" smtClean="0">
                <a:solidFill>
                  <a:srgbClr val="FF0000"/>
                </a:solidFill>
              </a:rPr>
              <a:t>Imposició de normes </a:t>
            </a:r>
            <a:r>
              <a:rPr lang="ca-ES" dirty="0" smtClean="0"/>
              <a:t>per part del grup social dominant.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Mostrar-se insurgent.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Negar-se</a:t>
            </a:r>
            <a:r>
              <a:rPr lang="ca-ES" dirty="0" smtClean="0"/>
              <a:t> a aprendre i a parlar una llengua.</a:t>
            </a:r>
          </a:p>
          <a:p>
            <a:r>
              <a:rPr lang="ca-ES" u="sng" dirty="0" smtClean="0">
                <a:solidFill>
                  <a:srgbClr val="FF0000"/>
                </a:solidFill>
              </a:rPr>
              <a:t>Actituds narcisistes, egocèntriques i dictatorials</a:t>
            </a:r>
            <a:r>
              <a:rPr lang="ca-ES" dirty="0" smtClean="0"/>
              <a:t> on per ells només és vàlida la seva llengua.</a:t>
            </a:r>
          </a:p>
          <a:p>
            <a:endParaRPr lang="es-ES" dirty="0"/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1094</TotalTime>
  <Words>477</Words>
  <Application>Microsoft Office PowerPoint</Application>
  <PresentationFormat>Presentación en pantalla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Flujo</vt:lpstr>
      <vt:lpstr> IMMERSIÓ LINGÜÍSTICA</vt:lpstr>
      <vt:lpstr>Diapositiva 2</vt:lpstr>
      <vt:lpstr>Origen dels programes</vt:lpstr>
      <vt:lpstr>Aules d’acollida</vt:lpstr>
      <vt:lpstr> Immersió lingüística en:</vt:lpstr>
      <vt:lpstr>Fluxos migratoris a Catalunya</vt:lpstr>
      <vt:lpstr>Aspectes més destacats en la immersió en adults:</vt:lpstr>
      <vt:lpstr>Actituds que: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IMMERSIÓ LINGÜÍSTICA</dc:title>
  <dc:creator>Helena</dc:creator>
  <cp:lastModifiedBy>Helena</cp:lastModifiedBy>
  <cp:revision>100</cp:revision>
  <dcterms:created xsi:type="dcterms:W3CDTF">2009-05-14T18:25:33Z</dcterms:created>
  <dcterms:modified xsi:type="dcterms:W3CDTF">2009-06-02T09:51:31Z</dcterms:modified>
</cp:coreProperties>
</file>